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7" r:id="rId8"/>
    <p:sldId id="266" r:id="rId9"/>
    <p:sldId id="261" r:id="rId10"/>
    <p:sldId id="262" r:id="rId11"/>
    <p:sldId id="264" r:id="rId12"/>
    <p:sldId id="263" r:id="rId1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1142-3491-4EC3-9426-4842E5372FB7}" type="datetimeFigureOut">
              <a:rPr lang="es-MX" smtClean="0"/>
              <a:t>14/10/2020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907C6-F28A-474A-97D2-151583A4AE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4553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1142-3491-4EC3-9426-4842E5372FB7}" type="datetimeFigureOut">
              <a:rPr lang="es-MX" smtClean="0"/>
              <a:t>14/10/2020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907C6-F28A-474A-97D2-151583A4AE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5984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1142-3491-4EC3-9426-4842E5372FB7}" type="datetimeFigureOut">
              <a:rPr lang="es-MX" smtClean="0"/>
              <a:t>14/10/2020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907C6-F28A-474A-97D2-151583A4AE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6212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1142-3491-4EC3-9426-4842E5372FB7}" type="datetimeFigureOut">
              <a:rPr lang="es-MX" smtClean="0"/>
              <a:t>14/10/2020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907C6-F28A-474A-97D2-151583A4AE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932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1142-3491-4EC3-9426-4842E5372FB7}" type="datetimeFigureOut">
              <a:rPr lang="es-MX" smtClean="0"/>
              <a:t>14/10/2020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907C6-F28A-474A-97D2-151583A4AE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8470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1142-3491-4EC3-9426-4842E5372FB7}" type="datetimeFigureOut">
              <a:rPr lang="es-MX" smtClean="0"/>
              <a:t>14/10/2020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907C6-F28A-474A-97D2-151583A4AE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8172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1142-3491-4EC3-9426-4842E5372FB7}" type="datetimeFigureOut">
              <a:rPr lang="es-MX" smtClean="0"/>
              <a:t>14/10/2020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907C6-F28A-474A-97D2-151583A4AE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2926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1142-3491-4EC3-9426-4842E5372FB7}" type="datetimeFigureOut">
              <a:rPr lang="es-MX" smtClean="0"/>
              <a:t>14/10/2020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907C6-F28A-474A-97D2-151583A4AE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4179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1142-3491-4EC3-9426-4842E5372FB7}" type="datetimeFigureOut">
              <a:rPr lang="es-MX" smtClean="0"/>
              <a:t>14/10/2020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907C6-F28A-474A-97D2-151583A4AE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513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1142-3491-4EC3-9426-4842E5372FB7}" type="datetimeFigureOut">
              <a:rPr lang="es-MX" smtClean="0"/>
              <a:t>14/10/2020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907C6-F28A-474A-97D2-151583A4AE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650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1142-3491-4EC3-9426-4842E5372FB7}" type="datetimeFigureOut">
              <a:rPr lang="es-MX" smtClean="0"/>
              <a:t>14/10/2020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907C6-F28A-474A-97D2-151583A4AE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6258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B1142-3491-4EC3-9426-4842E5372FB7}" type="datetimeFigureOut">
              <a:rPr lang="es-MX" smtClean="0"/>
              <a:t>14/10/2020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907C6-F28A-474A-97D2-151583A4AE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917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244437" y="228922"/>
            <a:ext cx="8177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VENTAS Y LA ADMNISTRACIÓN DE LAS RELACIONES CON LOS CLIENTES</a:t>
            </a:r>
          </a:p>
        </p:txBody>
      </p:sp>
      <p:pic>
        <p:nvPicPr>
          <p:cNvPr id="1026" name="Picture 2" descr="Resultado de imagen para VENTAS Y RELACIONES CON CLIEN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29" y="945324"/>
            <a:ext cx="4946361" cy="332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1579418" y="4478915"/>
            <a:ext cx="9351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/>
              <a:t>Las empresas deben definir el TIPO DE RELACION que desean establecer con sus clientes, o cada segmento de mercado. La relación puede ser personal o automatizada , pero basadas en los fundamentos siguientes: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652154" y="5767204"/>
            <a:ext cx="4603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-Captación de clientes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8416636" y="5751815"/>
            <a:ext cx="3158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-</a:t>
            </a:r>
            <a:r>
              <a:rPr lang="es-MX" sz="2400" b="1" dirty="0"/>
              <a:t>Fidelización de clientes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081154" y="5767204"/>
            <a:ext cx="3335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-Estimulación de las ventas (sugestionar al cliente)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037117" y="1944426"/>
            <a:ext cx="5153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¿Qué tan importantes son las relaciones con los clientes?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037117" y="2866760"/>
            <a:ext cx="4592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¿Qué impacto tienen las Relaciones con los clientes EN LAS EMPRESAS?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5818909" y="962336"/>
            <a:ext cx="6161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u="sng" dirty="0"/>
              <a:t>CUSTOMER RELATIONSHIP MANAGEMENT (CRM)</a:t>
            </a:r>
            <a:r>
              <a:rPr lang="es-MX" sz="2400" b="1" dirty="0"/>
              <a:t>=GESTION DE RELACIONES CON CLIENTES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6130636" y="3727558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¿Qué TIPOS DE CLIENTES TIENE UNA EMPRESA?</a:t>
            </a:r>
          </a:p>
        </p:txBody>
      </p:sp>
    </p:spTree>
    <p:extLst>
      <p:ext uri="{BB962C8B-B14F-4D97-AF65-F5344CB8AC3E}">
        <p14:creationId xmlns:p14="http://schemas.microsoft.com/office/powerpoint/2010/main" val="2719041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355" y="1029918"/>
            <a:ext cx="7687008" cy="5633717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200400" y="244548"/>
            <a:ext cx="8761228" cy="372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MODELO BASICO DE LAS RELACIONES PUBLICAS</a:t>
            </a:r>
          </a:p>
        </p:txBody>
      </p:sp>
    </p:spTree>
    <p:extLst>
      <p:ext uri="{BB962C8B-B14F-4D97-AF65-F5344CB8AC3E}">
        <p14:creationId xmlns:p14="http://schemas.microsoft.com/office/powerpoint/2010/main" val="1151763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2F054A4B-0B52-4B8E-8EBE-539868B6A566}"/>
              </a:ext>
            </a:extLst>
          </p:cNvPr>
          <p:cNvSpPr txBox="1"/>
          <p:nvPr/>
        </p:nvSpPr>
        <p:spPr>
          <a:xfrm>
            <a:off x="980661" y="362782"/>
            <a:ext cx="10548731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400" b="1" i="0" dirty="0">
                <a:solidFill>
                  <a:srgbClr val="555555"/>
                </a:solidFill>
                <a:effectLst/>
                <a:latin typeface="roboto"/>
              </a:rPr>
              <a:t>Stakeholders de intereses directos o niveles internos</a:t>
            </a:r>
          </a:p>
          <a:p>
            <a:pPr algn="l"/>
            <a:endParaRPr lang="es-MX" sz="2400" b="1" i="0" dirty="0">
              <a:solidFill>
                <a:srgbClr val="555555"/>
              </a:solidFill>
              <a:effectLst/>
              <a:latin typeface="roboto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2400" b="1" i="0" dirty="0">
                <a:solidFill>
                  <a:srgbClr val="555555"/>
                </a:solidFill>
                <a:effectLst/>
                <a:latin typeface="roboto slab"/>
              </a:rPr>
              <a:t>propietarios;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2400" b="1" i="0" dirty="0">
                <a:solidFill>
                  <a:srgbClr val="555555"/>
                </a:solidFill>
                <a:effectLst/>
                <a:latin typeface="roboto slab"/>
              </a:rPr>
              <a:t>directivos;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2400" b="1" i="0" dirty="0">
                <a:solidFill>
                  <a:srgbClr val="555555"/>
                </a:solidFill>
                <a:effectLst/>
                <a:latin typeface="roboto slab"/>
              </a:rPr>
              <a:t>trabajadores;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2400" b="1" i="0" dirty="0">
                <a:solidFill>
                  <a:srgbClr val="555555"/>
                </a:solidFill>
                <a:effectLst/>
                <a:latin typeface="roboto slab"/>
              </a:rPr>
              <a:t>proveedores;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2400" b="1" i="0" dirty="0">
                <a:solidFill>
                  <a:srgbClr val="555555"/>
                </a:solidFill>
                <a:effectLst/>
                <a:latin typeface="roboto slab"/>
              </a:rPr>
              <a:t>clientes.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s-MX" sz="2400" b="1" i="0" dirty="0">
              <a:solidFill>
                <a:srgbClr val="555555"/>
              </a:solidFill>
              <a:effectLst/>
              <a:latin typeface="roboto slab"/>
            </a:endParaRPr>
          </a:p>
          <a:p>
            <a:pPr algn="l"/>
            <a:r>
              <a:rPr lang="es-MX" sz="2400" b="1" i="0" dirty="0">
                <a:solidFill>
                  <a:srgbClr val="555555"/>
                </a:solidFill>
                <a:effectLst/>
                <a:latin typeface="roboto"/>
              </a:rPr>
              <a:t>Stakeholders de intereses indirectos o niveles externos</a:t>
            </a:r>
          </a:p>
          <a:p>
            <a:pPr algn="l"/>
            <a:endParaRPr lang="es-MX" sz="2400" b="1" i="0" dirty="0">
              <a:solidFill>
                <a:srgbClr val="555555"/>
              </a:solidFill>
              <a:effectLst/>
              <a:latin typeface="roboto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2400" b="1" i="0" dirty="0">
                <a:solidFill>
                  <a:srgbClr val="555555"/>
                </a:solidFill>
                <a:effectLst/>
                <a:latin typeface="roboto slab"/>
              </a:rPr>
              <a:t>Administración pública;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2400" b="1" i="0" dirty="0">
                <a:solidFill>
                  <a:srgbClr val="555555"/>
                </a:solidFill>
                <a:effectLst/>
                <a:latin typeface="roboto slab"/>
              </a:rPr>
              <a:t>competidores;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2400" b="1" i="0" dirty="0">
                <a:solidFill>
                  <a:srgbClr val="555555"/>
                </a:solidFill>
                <a:effectLst/>
                <a:latin typeface="roboto slab"/>
              </a:rPr>
              <a:t>defensores de los clientes;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2400" b="1" i="0" dirty="0">
                <a:solidFill>
                  <a:srgbClr val="555555"/>
                </a:solidFill>
                <a:effectLst/>
                <a:latin typeface="roboto slab"/>
              </a:rPr>
              <a:t>ecologistas;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2400" b="1" i="0" dirty="0">
                <a:solidFill>
                  <a:srgbClr val="555555"/>
                </a:solidFill>
                <a:effectLst/>
                <a:latin typeface="roboto slab"/>
              </a:rPr>
              <a:t>grupos de intereses específicas;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2400" b="1" i="0" dirty="0">
                <a:solidFill>
                  <a:srgbClr val="555555"/>
                </a:solidFill>
                <a:effectLst/>
                <a:latin typeface="roboto slab"/>
              </a:rPr>
              <a:t>sociedad en general;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2400" b="1" i="0" dirty="0">
                <a:solidFill>
                  <a:srgbClr val="555555"/>
                </a:solidFill>
                <a:effectLst/>
                <a:latin typeface="roboto slab"/>
              </a:rPr>
              <a:t>medios de comunicación.</a:t>
            </a:r>
          </a:p>
        </p:txBody>
      </p:sp>
    </p:spTree>
    <p:extLst>
      <p:ext uri="{BB962C8B-B14F-4D97-AF65-F5344CB8AC3E}">
        <p14:creationId xmlns:p14="http://schemas.microsoft.com/office/powerpoint/2010/main" val="1412624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50718" y="1859974"/>
            <a:ext cx="909204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“ TENER UNA BUENA RELACION CON EL CLIENTE, PROVEEDORES, ACCIONISTAS Y DEMAS  AYUDA A LA EMPRESA PARA SABER COMO ESTAMOS EN REALIDAD, PERMITE TOMAR ACCIONES PARA MEJORAR EL SERVICIO QUE SE BRINDA, FIDELIZA AL CLIENTE, MEJORA LAS RELACIONES CON LOS INTERESADOS Y ORIENTA LAS ESTRATEGIAS Y ACCIONES A UTILIZAR”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50718" y="665018"/>
            <a:ext cx="276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/>
              <a:t>ENTONCES</a:t>
            </a:r>
            <a:r>
              <a:rPr lang="es-MX" dirty="0"/>
              <a:t>:</a:t>
            </a:r>
          </a:p>
        </p:txBody>
      </p:sp>
      <p:pic>
        <p:nvPicPr>
          <p:cNvPr id="3074" name="Picture 2" descr="Resultado de imagen para EMPRESA EXITO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816" y="71615"/>
            <a:ext cx="2720494" cy="17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para EMPRESA EXITO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816" y="50327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n para EMPRESA EXITO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764" y="3501736"/>
            <a:ext cx="2396546" cy="297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832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709" y="2685580"/>
            <a:ext cx="8198428" cy="313002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38990" y="114851"/>
            <a:ext cx="351212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dirty="0"/>
              <a:t>CRM</a:t>
            </a:r>
          </a:p>
          <a:p>
            <a:r>
              <a:rPr lang="es-MX" sz="1200" dirty="0"/>
              <a:t>(</a:t>
            </a:r>
            <a:r>
              <a:rPr lang="es-MX" sz="1400" b="1" u="sng" dirty="0"/>
              <a:t>CUSTOMER RELATIONSHIP MANAGEMENT </a:t>
            </a:r>
            <a:r>
              <a:rPr lang="es-MX" sz="1200" b="1" u="sng" dirty="0"/>
              <a:t>)</a:t>
            </a:r>
            <a:endParaRPr lang="es-MX" sz="1200" dirty="0"/>
          </a:p>
        </p:txBody>
      </p:sp>
      <p:sp>
        <p:nvSpPr>
          <p:cNvPr id="4" name="CuadroTexto 3"/>
          <p:cNvSpPr txBox="1"/>
          <p:nvPr/>
        </p:nvSpPr>
        <p:spPr>
          <a:xfrm>
            <a:off x="4249881" y="386950"/>
            <a:ext cx="608907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¿COMO SE DA EL PROCESO DE GESTION (ADMINISTRACION)  DE RELACIONES CON CLIENTES?</a:t>
            </a:r>
          </a:p>
          <a:p>
            <a:endParaRPr lang="es-MX" dirty="0"/>
          </a:p>
        </p:txBody>
      </p:sp>
      <p:sp>
        <p:nvSpPr>
          <p:cNvPr id="5" name="Elipse 4"/>
          <p:cNvSpPr/>
          <p:nvPr/>
        </p:nvSpPr>
        <p:spPr>
          <a:xfrm>
            <a:off x="1080655" y="1776845"/>
            <a:ext cx="2951018" cy="1184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7" name="Conector recto de flecha 6"/>
          <p:cNvCxnSpPr/>
          <p:nvPr/>
        </p:nvCxnSpPr>
        <p:spPr>
          <a:xfrm>
            <a:off x="2514600" y="3044536"/>
            <a:ext cx="633845" cy="353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e 7"/>
          <p:cNvSpPr/>
          <p:nvPr/>
        </p:nvSpPr>
        <p:spPr>
          <a:xfrm>
            <a:off x="4395354" y="1672937"/>
            <a:ext cx="2545773" cy="1371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0" name="Conector recto de flecha 9"/>
          <p:cNvCxnSpPr/>
          <p:nvPr/>
        </p:nvCxnSpPr>
        <p:spPr>
          <a:xfrm>
            <a:off x="5787736" y="3138055"/>
            <a:ext cx="10391" cy="302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e 10"/>
          <p:cNvSpPr/>
          <p:nvPr/>
        </p:nvSpPr>
        <p:spPr>
          <a:xfrm>
            <a:off x="7834745" y="1548245"/>
            <a:ext cx="2660073" cy="1137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3" name="Conector recto de flecha 12"/>
          <p:cNvCxnSpPr/>
          <p:nvPr/>
        </p:nvCxnSpPr>
        <p:spPr>
          <a:xfrm flipH="1">
            <a:off x="7751618" y="2857500"/>
            <a:ext cx="436418" cy="540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1626177" y="1908047"/>
            <a:ext cx="2124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-¿COMO CAPTAR AL CLIENTE, COMO LO ENCUENTRO?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4733057" y="1776845"/>
            <a:ext cx="21509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¿COMO CAUTIVARLO, CONVENCERLO O SUGESTIONARLO?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8343899" y="1776845"/>
            <a:ext cx="1787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¿COMO FIDELIZARLO?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665018" y="4909174"/>
            <a:ext cx="36991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/>
              <a:t>-BUSCAR MEDIOS ADECUADOS PARA LLEGAR AL CLIENTE</a:t>
            </a:r>
          </a:p>
          <a:p>
            <a:endParaRPr lang="es-MX" sz="1600" dirty="0"/>
          </a:p>
          <a:p>
            <a:pPr algn="just"/>
            <a:r>
              <a:rPr lang="es-MX" sz="1600" dirty="0"/>
              <a:t>-ATRAERLOS A LA EMPRESA (PROMOCIONES , DESCUENTOS, QUE SEPA QUE EXISTIMOS GRACIAS A EL) 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4395354" y="5023474"/>
            <a:ext cx="3771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/>
              <a:t>UN PROCESO DE VENTAS DEBE SER AGRADABLE (DEJA QUE PRUEBE, REGISTRA DETALLES, OFRECE UNA EXPEIRIENCIA, HABLA SU IDIOMA, GANATE SU CONFIANZA, HAZ QUE ESTE SATISFECHO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9632373" y="4662952"/>
            <a:ext cx="24106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/>
              <a:t>MANTEN LA COMUNICACIÓN, PREGUNTA COMO FUE  SU EXPERIENCIA,  BUSCA RETROALIMENTACION, ATIENDE AL CLIENTE Y CREAR UNA BASE DE DATOS </a:t>
            </a:r>
            <a:r>
              <a:rPr lang="es-MX" sz="1600" u="sng" dirty="0"/>
              <a:t>CONFIABLE.</a:t>
            </a:r>
          </a:p>
        </p:txBody>
      </p:sp>
    </p:spTree>
    <p:extLst>
      <p:ext uri="{BB962C8B-B14F-4D97-AF65-F5344CB8AC3E}">
        <p14:creationId xmlns:p14="http://schemas.microsoft.com/office/powerpoint/2010/main" val="2278579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2" y="207819"/>
            <a:ext cx="9850582" cy="654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57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CRM GESTION DE RELACIONES CON CLIEN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667" y="216765"/>
            <a:ext cx="8988424" cy="674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745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sultado de imagen para pRINCIPALES PROBLEMAS DEL AREA COMERC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02" y="-151751"/>
            <a:ext cx="10256116" cy="769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529936" y="155864"/>
            <a:ext cx="655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PRINCIPALES PROBLEMAS DE GESTION DE RELACIONES CON CLIENTES</a:t>
            </a:r>
          </a:p>
          <a:p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2830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AA7CF3E-BC13-4253-830B-3C2987A1C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44" y="1601193"/>
            <a:ext cx="5258007" cy="4144124"/>
          </a:xfrm>
          <a:prstGeom prst="rect">
            <a:avLst/>
          </a:prstGeom>
        </p:spPr>
      </p:pic>
      <p:pic>
        <p:nvPicPr>
          <p:cNvPr id="1026" name="Picture 2" descr="Imágenes: Las relaciones públicas constituyen una industria inmensa y desde  siempre su cometido ha sido el de controlar l [...]">
            <a:extLst>
              <a:ext uri="{FF2B5EF4-FFF2-40B4-BE49-F238E27FC236}">
                <a16:creationId xmlns:a16="http://schemas.microsoft.com/office/drawing/2014/main" id="{26D54B1F-1618-43BA-BAB8-710EF702C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469" y="1601193"/>
            <a:ext cx="6054887" cy="414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F3DA1BB-79D4-4A3B-B334-FEB5DC585842}"/>
              </a:ext>
            </a:extLst>
          </p:cNvPr>
          <p:cNvSpPr txBox="1"/>
          <p:nvPr/>
        </p:nvSpPr>
        <p:spPr>
          <a:xfrm>
            <a:off x="1577008" y="402976"/>
            <a:ext cx="8163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RELACIONES PUBLICAS CON LOS INVOUCRADOS, INTERESADOS, ETC-</a:t>
            </a:r>
          </a:p>
        </p:txBody>
      </p:sp>
    </p:spTree>
    <p:extLst>
      <p:ext uri="{BB962C8B-B14F-4D97-AF65-F5344CB8AC3E}">
        <p14:creationId xmlns:p14="http://schemas.microsoft.com/office/powerpoint/2010/main" val="3018236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D556FDC-566A-4180-B860-72DD12F43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988" y="725960"/>
            <a:ext cx="7185577" cy="562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32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2CB208E-1B54-41AE-B1F2-40E627942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959" y="536265"/>
            <a:ext cx="7022824" cy="578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82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015836" y="561109"/>
            <a:ext cx="9663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RELACIONES PUBLICAS CON LOS CLIENTES, PROVEEDORES, ACCIONISTAS, ETC</a:t>
            </a:r>
            <a:r>
              <a:rPr lang="es-MX" dirty="0"/>
              <a:t>.</a:t>
            </a:r>
          </a:p>
        </p:txBody>
      </p:sp>
      <p:pic>
        <p:nvPicPr>
          <p:cNvPr id="1026" name="Picture 2" descr="Resultado de imagen para CARNAVAL MAZATLAN CERVECERIA DEL PACIF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498" y="1340239"/>
            <a:ext cx="4044648" cy="270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BIMBO FUTBOLI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204" y="4270663"/>
            <a:ext cx="2285999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43" y="4626986"/>
            <a:ext cx="3424194" cy="212710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2829" y="3978272"/>
            <a:ext cx="4685421" cy="75406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876013" y="1398914"/>
            <a:ext cx="5379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/>
              <a:t>¿POR QUE ES IMPORTANTE PARA LAS EMPRESAS TENER BUENAS RELACIONES CON LOS STAKEHOLDERS (INTERESADOS)?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54428" y="3016478"/>
            <a:ext cx="4746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1.-COMUNICACIÓN CON LOS INVOLUCRADOS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54428" y="4732340"/>
            <a:ext cx="4360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2.- VINCULACIÓN CON LOS INVOLUCRADOS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72896" y="3382337"/>
            <a:ext cx="47640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-MEDIOS MASIVOS DE COMUNICACIÓN Y ELECTRONICOS </a:t>
            </a:r>
          </a:p>
          <a:p>
            <a:r>
              <a:rPr lang="es-MX" dirty="0"/>
              <a:t>-INFORMACIÓN INSTITUCIONAL, EMPRESARIAL, OTROS.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12" name="CuadroTexto 11"/>
          <p:cNvSpPr txBox="1"/>
          <p:nvPr/>
        </p:nvSpPr>
        <p:spPr>
          <a:xfrm>
            <a:off x="245364" y="5246492"/>
            <a:ext cx="48915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-VISITAS GUIADAS</a:t>
            </a:r>
          </a:p>
          <a:p>
            <a:r>
              <a:rPr lang="es-MX" dirty="0"/>
              <a:t>-PARTICIPACIONES EN EXPOSICIONES O FERIAS</a:t>
            </a:r>
          </a:p>
          <a:p>
            <a:r>
              <a:rPr lang="es-MX" dirty="0"/>
              <a:t>-ORGANISMOS O CAMARAS EMPRESARIALES</a:t>
            </a:r>
          </a:p>
          <a:p>
            <a:r>
              <a:rPr lang="es-MX" dirty="0"/>
              <a:t>-PARTICIPACIÓN SOCIAL</a:t>
            </a:r>
          </a:p>
        </p:txBody>
      </p:sp>
    </p:spTree>
    <p:extLst>
      <p:ext uri="{BB962C8B-B14F-4D97-AF65-F5344CB8AC3E}">
        <p14:creationId xmlns:p14="http://schemas.microsoft.com/office/powerpoint/2010/main" val="27520649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436</Words>
  <Application>Microsoft Office PowerPoint</Application>
  <PresentationFormat>Panorámica</PresentationFormat>
  <Paragraphs>54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roboto</vt:lpstr>
      <vt:lpstr>roboto slab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 User</dc:creator>
  <cp:lastModifiedBy>Liberato Cervantes Martinez</cp:lastModifiedBy>
  <cp:revision>17</cp:revision>
  <dcterms:created xsi:type="dcterms:W3CDTF">2018-10-10T02:40:07Z</dcterms:created>
  <dcterms:modified xsi:type="dcterms:W3CDTF">2020-10-15T01:26:23Z</dcterms:modified>
</cp:coreProperties>
</file>